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70" r:id="rId5"/>
    <p:sldId id="271" r:id="rId6"/>
    <p:sldId id="273" r:id="rId7"/>
    <p:sldId id="259" r:id="rId8"/>
    <p:sldId id="267" r:id="rId9"/>
    <p:sldId id="274" r:id="rId10"/>
    <p:sldId id="277" r:id="rId11"/>
    <p:sldId id="275" r:id="rId12"/>
    <p:sldId id="276" r:id="rId13"/>
    <p:sldId id="278" r:id="rId14"/>
    <p:sldId id="268" r:id="rId15"/>
    <p:sldId id="262" r:id="rId16"/>
    <p:sldId id="269" r:id="rId17"/>
    <p:sldId id="263" r:id="rId18"/>
    <p:sldId id="272" r:id="rId19"/>
    <p:sldId id="25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19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D8C9D-DA77-4A09-9B6A-922B46DBC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5887BD-DF6D-4701-A77A-87A68010C1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7E8BF-6999-4D52-BAD7-9B713B1A8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A2897-7FE5-4B3F-86A0-1219F702D179}" type="datetimeFigureOut">
              <a:rPr lang="en-IN" smtClean="0"/>
              <a:t>07-11-2023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E6EA8-26F3-496F-A139-7D1C8ABBA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EC340-5DAB-41C7-9974-E50E55455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4E1CA-8BB2-457E-9F37-AA629BD7C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8505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1F8F0-7D12-4F39-A8BE-13320224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B9A5B5-4A51-41AF-B93E-8D352EED55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233FF-EF00-4646-917F-B5B3FD4A5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A2897-7FE5-4B3F-86A0-1219F702D179}" type="datetimeFigureOut">
              <a:rPr lang="en-IN" smtClean="0"/>
              <a:t>07-11-2023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04E97-AC09-460A-8179-A2658A3C0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799FC-11E6-488B-BD4F-D6018652A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4E1CA-8BB2-457E-9F37-AA629BD7C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9898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C71F7E-8FD1-47D4-AE30-2960FF3373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EDB08E-FB81-4CDD-83F4-0F8E065B82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135FF-3B73-4285-8B1B-BFA9387B5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A2897-7FE5-4B3F-86A0-1219F702D179}" type="datetimeFigureOut">
              <a:rPr lang="en-IN" smtClean="0"/>
              <a:t>07-11-2023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5344B-55CB-4FFD-A07B-917C1EE0F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E6911-62BD-4132-B3E5-27425947F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4E1CA-8BB2-457E-9F37-AA629BD7C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9121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6579A-EF56-4828-8DDE-BC4B40A74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A9C30-2B8C-46AD-A0CA-4555A2855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3F261-F65E-4ACA-AF96-916D7E690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A2897-7FE5-4B3F-86A0-1219F702D179}" type="datetimeFigureOut">
              <a:rPr lang="en-IN" smtClean="0"/>
              <a:t>07-11-2023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F8E5E-8EB2-4C5B-AE2E-3DDAD8E12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DE430-CF08-465A-A1BE-3180A48AE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4E1CA-8BB2-457E-9F37-AA629BD7C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2003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E61BB-FAD1-41AB-A987-E64B926C3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8BA7F5-93E6-4BD1-9F56-D95EA4FBB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88D66-5B59-4E3B-9F59-B4E8519E1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A2897-7FE5-4B3F-86A0-1219F702D179}" type="datetimeFigureOut">
              <a:rPr lang="en-IN" smtClean="0"/>
              <a:t>07-11-2023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7E0CBA-84C7-4B6C-8C9F-AFA353183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77974-238F-4906-BAB9-6724EFF6E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4E1CA-8BB2-457E-9F37-AA629BD7C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2828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2605E-1EE5-4427-ADB4-EE0737D57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3A603-39F7-48E8-B138-C28EFC8B15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5D5317-F00B-43C9-BCB9-35DCD01EDD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E705CC-CD65-4FE6-8D95-1DD8C2E8E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A2897-7FE5-4B3F-86A0-1219F702D179}" type="datetimeFigureOut">
              <a:rPr lang="en-IN" smtClean="0"/>
              <a:t>07-11-2023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CDE1AB-AB0B-4CC8-A7E8-B6C9F6A87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3D2C28-8862-4E0F-9865-A4C926EE9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4E1CA-8BB2-457E-9F37-AA629BD7C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7423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84C7E-F711-41FF-ADEE-89DA98F8A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A10FD1-63BD-4634-8E57-F430EFE17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AD786A-F7FA-411A-90AC-9D081A9673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606BE6-29F5-435E-802C-6EBABFB54B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F78C8A-95D4-4A10-8857-8EBE1DD7C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5659AB-3555-4FAF-89D6-EDA419758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A2897-7FE5-4B3F-86A0-1219F702D179}" type="datetimeFigureOut">
              <a:rPr lang="en-IN" smtClean="0"/>
              <a:t>07-11-2023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3FAF00-1886-407C-BE83-AAB08DD00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758230-4E83-4722-86B5-5BD67C7DF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4E1CA-8BB2-457E-9F37-AA629BD7C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9039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F6A5A-4BD8-4CA7-BF63-8361C60C3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66BDE4-4BCA-48FA-A1E3-5CF58F8C2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A2897-7FE5-4B3F-86A0-1219F702D179}" type="datetimeFigureOut">
              <a:rPr lang="en-IN" smtClean="0"/>
              <a:t>07-11-2023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0D8AFF-AFF3-4812-AE23-2E8279C9E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E8FEE4-39FE-4E13-A7D6-CB080F85F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4E1CA-8BB2-457E-9F37-AA629BD7C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0959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6056B2-D29B-4F4D-AEFF-E43D26B9D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A2897-7FE5-4B3F-86A0-1219F702D179}" type="datetimeFigureOut">
              <a:rPr lang="en-IN" smtClean="0"/>
              <a:t>07-11-2023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6CD3AD-846E-4AE0-8188-DB73A9DA2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9F2A9-7CE7-4B0D-8DEE-7A242A882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4E1CA-8BB2-457E-9F37-AA629BD7C4EF}" type="slidenum">
              <a:rPr lang="en-IN" smtClean="0"/>
              <a:t>‹#›</a:t>
            </a:fld>
            <a:endParaRPr lang="en-IN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2AD43FA-161A-4AE5-A0BB-FB1710345F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813946" cy="68580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8246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393B3-96D4-45FE-AAAB-1284FA325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F270A-39B6-4FDD-BAA7-3C61F1F38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89365F-51BE-496C-8393-446FB89D8B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50287F-0D90-4BDD-AC3B-9DA6A0F01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A2897-7FE5-4B3F-86A0-1219F702D179}" type="datetimeFigureOut">
              <a:rPr lang="en-IN" smtClean="0"/>
              <a:t>07-11-2023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9384C4-47F9-4D36-950C-CF025167A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A9F524-6FC7-482D-8FC8-035F8B58E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4E1CA-8BB2-457E-9F37-AA629BD7C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8374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ECAA7-4140-4A8C-8109-F46A85594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DACDE9-C7B7-4FBE-BC60-6F36F9FD60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9639EA-9467-4B1C-9309-558B7A877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4593D-C3FD-47E0-8D14-CE8C00988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A2897-7FE5-4B3F-86A0-1219F702D179}" type="datetimeFigureOut">
              <a:rPr lang="en-IN" smtClean="0"/>
              <a:t>07-11-2023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213440-BDA3-4BD5-8E54-38A4CC19D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4C6D1E-23A6-420C-AC84-1AEA7CA21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4E1CA-8BB2-457E-9F37-AA629BD7C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5941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66F53B-8B32-4317-A0E7-E88D91888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EEC3D-4546-487C-8C4E-D25D9EDB8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72B0B-CB01-493E-A89A-74BC14485F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AA2897-7FE5-4B3F-86A0-1219F702D179}" type="datetimeFigureOut">
              <a:rPr lang="en-IN" smtClean="0"/>
              <a:t>07-11-2023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6239D-6F59-460B-BD4D-BC05FDB072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EEFC5-28DF-4FBE-BE14-0B08EC0799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4E1CA-8BB2-457E-9F37-AA629BD7C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8433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A29B289-8C97-712B-5D0A-B9CF3DA9C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500" y="-67112"/>
            <a:ext cx="12277284" cy="69389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F50DA52-20FA-4BA5-6A40-35163B45009D}"/>
              </a:ext>
            </a:extLst>
          </p:cNvPr>
          <p:cNvSpPr txBox="1"/>
          <p:nvPr/>
        </p:nvSpPr>
        <p:spPr>
          <a:xfrm>
            <a:off x="2453623" y="561127"/>
            <a:ext cx="116802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Sant Gajanan Maharaj College Of Engineering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Mahagaon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874CBC-F26A-64C3-AC26-8A735D6B2988}"/>
              </a:ext>
            </a:extLst>
          </p:cNvPr>
          <p:cNvSpPr txBox="1"/>
          <p:nvPr/>
        </p:nvSpPr>
        <p:spPr>
          <a:xfrm>
            <a:off x="6101546" y="1920856"/>
            <a:ext cx="4874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Presentation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0FE41A-3AC3-D579-45AB-4E5E5D068B71}"/>
              </a:ext>
            </a:extLst>
          </p:cNvPr>
          <p:cNvSpPr txBox="1"/>
          <p:nvPr/>
        </p:nvSpPr>
        <p:spPr>
          <a:xfrm>
            <a:off x="5203968" y="2721041"/>
            <a:ext cx="66574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“Adaptive Headlight and Emergency Brake Alert System”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1B7343-D1F9-771F-EB3B-5509A615D7C4}"/>
              </a:ext>
            </a:extLst>
          </p:cNvPr>
          <p:cNvSpPr txBox="1"/>
          <p:nvPr/>
        </p:nvSpPr>
        <p:spPr>
          <a:xfrm>
            <a:off x="1384945" y="4703144"/>
            <a:ext cx="11789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Gunde Amey Rajendra    Mr. Mutnale Sanket Basavraj     Mr. Takkekar Aniket Tukaram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C82485-4858-84F6-E823-74DC51768ADF}"/>
              </a:ext>
            </a:extLst>
          </p:cNvPr>
          <p:cNvSpPr txBox="1"/>
          <p:nvPr/>
        </p:nvSpPr>
        <p:spPr>
          <a:xfrm>
            <a:off x="1454190" y="5580274"/>
            <a:ext cx="4723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Guide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Prof. S. R. Sankpal</a:t>
            </a:r>
          </a:p>
          <a:p>
            <a:pPr algn="ctr"/>
            <a:r>
              <a:rPr lang="en-I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Electronics And Telecommunication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5B36EE-3349-A923-622D-F6763339C340}"/>
              </a:ext>
            </a:extLst>
          </p:cNvPr>
          <p:cNvSpPr txBox="1"/>
          <p:nvPr/>
        </p:nvSpPr>
        <p:spPr>
          <a:xfrm>
            <a:off x="8168213" y="5580274"/>
            <a:ext cx="47230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HOD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Prof. A. B. </a:t>
            </a:r>
            <a:r>
              <a:rPr lang="en-US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Farakte</a:t>
            </a:r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Electronics And Telecommunication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58A4A9-41F7-4264-0FE8-62EE5F43A05A}"/>
              </a:ext>
            </a:extLst>
          </p:cNvPr>
          <p:cNvSpPr txBox="1"/>
          <p:nvPr/>
        </p:nvSpPr>
        <p:spPr>
          <a:xfrm>
            <a:off x="7091432" y="4054824"/>
            <a:ext cx="7904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AA0160-7CAA-84E1-6088-24D150C90ACF}"/>
              </a:ext>
            </a:extLst>
          </p:cNvPr>
          <p:cNvSpPr txBox="1"/>
          <p:nvPr/>
        </p:nvSpPr>
        <p:spPr>
          <a:xfrm>
            <a:off x="4729931" y="5549496"/>
            <a:ext cx="472300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Co-Ordinator</a:t>
            </a:r>
          </a:p>
          <a:p>
            <a:pPr algn="ctr">
              <a:tabLst>
                <a:tab pos="4690110" algn="l"/>
              </a:tabLst>
            </a:pP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Prof V. K. </a:t>
            </a:r>
            <a:r>
              <a:rPr lang="en-US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Salunke</a:t>
            </a:r>
            <a:endParaRPr lang="en-IN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I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Electronics And Telecommunication</a:t>
            </a:r>
          </a:p>
        </p:txBody>
      </p:sp>
    </p:spTree>
    <p:extLst>
      <p:ext uri="{BB962C8B-B14F-4D97-AF65-F5344CB8AC3E}">
        <p14:creationId xmlns:p14="http://schemas.microsoft.com/office/powerpoint/2010/main" val="1106526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ar-mirror-800x600-8753057">
            <a:extLst>
              <a:ext uri="{FF2B5EF4-FFF2-40B4-BE49-F238E27FC236}">
                <a16:creationId xmlns:a16="http://schemas.microsoft.com/office/drawing/2014/main" id="{39D2D853-0EFE-2431-173D-77FFF089C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lare From Headlights At Night">
            <a:extLst>
              <a:ext uri="{FF2B5EF4-FFF2-40B4-BE49-F238E27FC236}">
                <a16:creationId xmlns:a16="http://schemas.microsoft.com/office/drawing/2014/main" id="{E8A8FC24-816F-E80B-F0BC-037C3D8AD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876541"/>
            <a:ext cx="6096000" cy="2981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വാഹനങ്ങളില്‍ അമിത പ്രകാശമുള്ള ലൈറ്റുകള്‍ ഉപയോഗിച്ചാല്‍ പണികിട്ടും. ആര്‍സി  റദ്ദാക്കും, ലൈസന്‍സ് സസ്‌പെന്‍ഡ് ചെയ്യും. മുന്നറിയിപ്പുമായി ...">
            <a:extLst>
              <a:ext uri="{FF2B5EF4-FFF2-40B4-BE49-F238E27FC236}">
                <a16:creationId xmlns:a16="http://schemas.microsoft.com/office/drawing/2014/main" id="{9FEFD01F-16D6-8854-52D4-5B32F5F0E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96000" cy="387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81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574DBB-61C9-77DF-5BA9-FA8F8D8A8DBE}"/>
              </a:ext>
            </a:extLst>
          </p:cNvPr>
          <p:cNvSpPr txBox="1"/>
          <p:nvPr/>
        </p:nvSpPr>
        <p:spPr>
          <a:xfrm>
            <a:off x="4857226" y="813520"/>
            <a:ext cx="7029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Outline:</a:t>
            </a:r>
            <a:endParaRPr lang="en-IN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6517AA-E5E4-B0D6-E6EF-4778942E56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3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7D7444-39FC-DE3B-ECFD-638147564660}"/>
              </a:ext>
            </a:extLst>
          </p:cNvPr>
          <p:cNvSpPr txBox="1"/>
          <p:nvPr/>
        </p:nvSpPr>
        <p:spPr>
          <a:xfrm>
            <a:off x="6096000" y="473202"/>
            <a:ext cx="5065486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endParaRPr lang="en-I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Rear-end Collision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Drivers Response Time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</a:rPr>
              <a:t>EBL (Emergency Brake Lights)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735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6A2E1C-D117-18E1-B55F-DBBF743FD932}"/>
              </a:ext>
            </a:extLst>
          </p:cNvPr>
          <p:cNvSpPr txBox="1"/>
          <p:nvPr/>
        </p:nvSpPr>
        <p:spPr>
          <a:xfrm>
            <a:off x="6096000" y="473202"/>
            <a:ext cx="506548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endParaRPr lang="en-I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Rear-end Collision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Drivers Response Time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</a:rPr>
              <a:t>EBL (Emergency Brake Lights)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C23139-4651-6EAE-A305-2B3D341F5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388CA55A-3854-7346-42F3-745D0C945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12192000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B36CCAD-98AF-E464-8F3B-380016DE1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0"/>
            <a:ext cx="6096000" cy="342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634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4C0BAEC-7F4E-F3F8-DBFF-54FAE8D5EC8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x2mate.com-Sudden Break Cause Accident #shorts-(480p)">
            <a:hlinkClick r:id="" action="ppaction://media"/>
            <a:extLst>
              <a:ext uri="{FF2B5EF4-FFF2-40B4-BE49-F238E27FC236}">
                <a16:creationId xmlns:a16="http://schemas.microsoft.com/office/drawing/2014/main" id="{A41B1C58-C626-7789-0D10-F4CE191768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84620" y="0"/>
            <a:ext cx="50227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1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9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F04EB22-43E2-9D4E-A13D-F843301159BF}"/>
              </a:ext>
            </a:extLst>
          </p:cNvPr>
          <p:cNvSpPr txBox="1"/>
          <p:nvPr/>
        </p:nvSpPr>
        <p:spPr>
          <a:xfrm>
            <a:off x="4857226" y="813520"/>
            <a:ext cx="7029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Outline:</a:t>
            </a:r>
            <a:endParaRPr lang="en-IN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075EA9-31F5-D21C-3FE4-EA0713CCC2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3"/>
          <a:stretch/>
        </p:blipFill>
        <p:spPr>
          <a:xfrm flipH="1">
            <a:off x="-1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B42B7D-62AE-5E76-C756-33ED24F0F54A}"/>
              </a:ext>
            </a:extLst>
          </p:cNvPr>
          <p:cNvSpPr txBox="1"/>
          <p:nvPr/>
        </p:nvSpPr>
        <p:spPr>
          <a:xfrm>
            <a:off x="6095999" y="465177"/>
            <a:ext cx="5733143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I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GB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 Nighttime Safety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GB" sz="2000" b="0" i="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GB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Minimize Glare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GB" sz="2000" b="0" i="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GB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Adapt to Road Curvature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GB" sz="2000" b="0" i="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GB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 Rear-End Collision Prevention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GB" sz="2000" b="0" i="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GB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Adapt to Braking Severity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GB" sz="2000" b="0" i="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GB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Integrate with Existing Brake Lights</a:t>
            </a:r>
          </a:p>
          <a:p>
            <a:endParaRPr lang="en-I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693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EBDC8279-29C5-CC60-15D4-47F6D7B4B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AutoShape 7">
            <a:extLst>
              <a:ext uri="{FF2B5EF4-FFF2-40B4-BE49-F238E27FC236}">
                <a16:creationId xmlns:a16="http://schemas.microsoft.com/office/drawing/2014/main" id="{69CF3D52-82BD-D2FE-2B14-1F49C15AB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0526" y="2068172"/>
            <a:ext cx="1743075" cy="356235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Microcontroller Unit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AutoShape 3">
            <a:extLst>
              <a:ext uri="{FF2B5EF4-FFF2-40B4-BE49-F238E27FC236}">
                <a16:creationId xmlns:a16="http://schemas.microsoft.com/office/drawing/2014/main" id="{F04B5FC1-A498-F364-8B7C-99A217C86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98993" y="3837779"/>
            <a:ext cx="1751013" cy="66675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Brake Light Flasher Unit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AutoShape 6">
            <a:extLst>
              <a:ext uri="{FF2B5EF4-FFF2-40B4-BE49-F238E27FC236}">
                <a16:creationId xmlns:a16="http://schemas.microsoft.com/office/drawing/2014/main" id="{4986E3B5-5DD2-C5C0-4994-FC7C729A04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4122" y="2911475"/>
            <a:ext cx="1751012" cy="66675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Stepper Motors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AutoShape 2">
            <a:extLst>
              <a:ext uri="{FF2B5EF4-FFF2-40B4-BE49-F238E27FC236}">
                <a16:creationId xmlns:a16="http://schemas.microsoft.com/office/drawing/2014/main" id="{72FF9748-854F-25ED-C61C-24ADD92C1B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4122" y="4781208"/>
            <a:ext cx="1751012" cy="66675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Matrix lights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AutoShape 8">
            <a:extLst>
              <a:ext uri="{FF2B5EF4-FFF2-40B4-BE49-F238E27FC236}">
                <a16:creationId xmlns:a16="http://schemas.microsoft.com/office/drawing/2014/main" id="{2262C062-A074-D7ED-5300-47C0DBE77F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4122" y="2076792"/>
            <a:ext cx="1751012" cy="66675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Light Sensors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15E695F-2080-B3C7-551A-8C5E89C4B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4122" y="3837438"/>
            <a:ext cx="1751012" cy="66675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Headlight Assemblies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id="{35F0BE06-6D76-A9B9-5B38-ADA6BF5E8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98993" y="4781208"/>
            <a:ext cx="1751013" cy="66675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Brake Lights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AutoShape 5">
            <a:extLst>
              <a:ext uri="{FF2B5EF4-FFF2-40B4-BE49-F238E27FC236}">
                <a16:creationId xmlns:a16="http://schemas.microsoft.com/office/drawing/2014/main" id="{30F7B0E0-EB57-5795-E99E-41B49F447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98992" y="2918162"/>
            <a:ext cx="1751013" cy="66675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Speedometer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AutoShape 9">
            <a:extLst>
              <a:ext uri="{FF2B5EF4-FFF2-40B4-BE49-F238E27FC236}">
                <a16:creationId xmlns:a16="http://schemas.microsoft.com/office/drawing/2014/main" id="{D25DDCC9-8472-DA0B-CF14-20A52AB2AA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3303" y="2076792"/>
            <a:ext cx="1751013" cy="66675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Emergency Brake Sensor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AutoShape 22">
            <a:extLst>
              <a:ext uri="{FF2B5EF4-FFF2-40B4-BE49-F238E27FC236}">
                <a16:creationId xmlns:a16="http://schemas.microsoft.com/office/drawing/2014/main" id="{FF60B419-8C4B-44FE-A971-740A8E1E1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0526" y="1158591"/>
            <a:ext cx="1751013" cy="66675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Power Supply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AutoShape 16">
            <a:extLst>
              <a:ext uri="{FF2B5EF4-FFF2-40B4-BE49-F238E27FC236}">
                <a16:creationId xmlns:a16="http://schemas.microsoft.com/office/drawing/2014/main" id="{CF3E1817-1D1E-810C-F1A5-C44EC6A1DD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0526" y="5915025"/>
            <a:ext cx="1751012" cy="66675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Manual Controllers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AutoShape 21">
            <a:extLst>
              <a:ext uri="{FF2B5EF4-FFF2-40B4-BE49-F238E27FC236}">
                <a16:creationId xmlns:a16="http://schemas.microsoft.com/office/drawing/2014/main" id="{2E31E737-00EF-A4D9-37C3-D48CCD38C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1688" y="1825341"/>
            <a:ext cx="152400" cy="238125"/>
          </a:xfrm>
          <a:prstGeom prst="downArrow">
            <a:avLst>
              <a:gd name="adj1" fmla="val 50000"/>
              <a:gd name="adj2" fmla="val 39063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eaVert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" name="AutoShape 10">
            <a:extLst>
              <a:ext uri="{FF2B5EF4-FFF2-40B4-BE49-F238E27FC236}">
                <a16:creationId xmlns:a16="http://schemas.microsoft.com/office/drawing/2014/main" id="{D375561B-1874-3F9C-C534-7D4CED58E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81617" y="4504529"/>
            <a:ext cx="190500" cy="269535"/>
          </a:xfrm>
          <a:prstGeom prst="downArrow">
            <a:avLst>
              <a:gd name="adj1" fmla="val 50000"/>
              <a:gd name="adj2" fmla="val 38125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eaVert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" name="AutoShape 20">
            <a:extLst>
              <a:ext uri="{FF2B5EF4-FFF2-40B4-BE49-F238E27FC236}">
                <a16:creationId xmlns:a16="http://schemas.microsoft.com/office/drawing/2014/main" id="{08D4CF38-4CCF-E9BF-7705-F79D63DA1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0090" y="3578225"/>
            <a:ext cx="123825" cy="265960"/>
          </a:xfrm>
          <a:prstGeom prst="downArrow">
            <a:avLst>
              <a:gd name="adj1" fmla="val 50000"/>
              <a:gd name="adj2" fmla="val 58654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eaVert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" name="AutoShape 11">
            <a:extLst>
              <a:ext uri="{FF2B5EF4-FFF2-40B4-BE49-F238E27FC236}">
                <a16:creationId xmlns:a16="http://schemas.microsoft.com/office/drawing/2014/main" id="{956AB9C0-DD25-15A4-0512-754FAB66B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6854" y="2333967"/>
            <a:ext cx="353671" cy="152400"/>
          </a:xfrm>
          <a:prstGeom prst="rightArrow">
            <a:avLst>
              <a:gd name="adj1" fmla="val 50000"/>
              <a:gd name="adj2" fmla="val 6250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4" name="AutoShape 19">
            <a:extLst>
              <a:ext uri="{FF2B5EF4-FFF2-40B4-BE49-F238E27FC236}">
                <a16:creationId xmlns:a16="http://schemas.microsoft.com/office/drawing/2014/main" id="{6651AA48-3F1F-B1C4-EFF1-59A948DFF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1538" y="3999704"/>
            <a:ext cx="335073" cy="171450"/>
          </a:xfrm>
          <a:prstGeom prst="rightArrow">
            <a:avLst>
              <a:gd name="adj1" fmla="val 50000"/>
              <a:gd name="adj2" fmla="val 5162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5" name="AutoShape 12">
            <a:extLst>
              <a:ext uri="{FF2B5EF4-FFF2-40B4-BE49-F238E27FC236}">
                <a16:creationId xmlns:a16="http://schemas.microsoft.com/office/drawing/2014/main" id="{5208B031-14FA-242A-466F-A5DF274A2AF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9749291" y="3121082"/>
            <a:ext cx="354012" cy="171450"/>
          </a:xfrm>
          <a:prstGeom prst="rightArrow">
            <a:avLst>
              <a:gd name="adj1" fmla="val 50000"/>
              <a:gd name="adj2" fmla="val 5162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6" name="AutoShape 18">
            <a:extLst>
              <a:ext uri="{FF2B5EF4-FFF2-40B4-BE49-F238E27FC236}">
                <a16:creationId xmlns:a16="http://schemas.microsoft.com/office/drawing/2014/main" id="{A50A5EF7-9207-795A-DA04-BA9D9E741BE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9744980" y="2326792"/>
            <a:ext cx="354012" cy="171450"/>
          </a:xfrm>
          <a:prstGeom prst="rightArrow">
            <a:avLst>
              <a:gd name="adj1" fmla="val 50000"/>
              <a:gd name="adj2" fmla="val 5162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" name="AutoShape 13">
            <a:extLst>
              <a:ext uri="{FF2B5EF4-FFF2-40B4-BE49-F238E27FC236}">
                <a16:creationId xmlns:a16="http://schemas.microsoft.com/office/drawing/2014/main" id="{F0DF353A-19DA-9DC5-F581-D2539EC35C1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656855" y="3150791"/>
            <a:ext cx="317500" cy="171450"/>
          </a:xfrm>
          <a:prstGeom prst="rightArrow">
            <a:avLst>
              <a:gd name="adj1" fmla="val 50000"/>
              <a:gd name="adj2" fmla="val 46296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" name="AutoShape 17">
            <a:extLst>
              <a:ext uri="{FF2B5EF4-FFF2-40B4-BE49-F238E27FC236}">
                <a16:creationId xmlns:a16="http://schemas.microsoft.com/office/drawing/2014/main" id="{01C72244-C592-C156-5780-2EB134FD889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656854" y="4091779"/>
            <a:ext cx="353671" cy="171450"/>
          </a:xfrm>
          <a:prstGeom prst="rightArrow">
            <a:avLst>
              <a:gd name="adj1" fmla="val 50000"/>
              <a:gd name="adj2" fmla="val 46296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9" name="AutoShape 14">
            <a:extLst>
              <a:ext uri="{FF2B5EF4-FFF2-40B4-BE49-F238E27FC236}">
                <a16:creationId xmlns:a16="http://schemas.microsoft.com/office/drawing/2014/main" id="{E16F1067-A54F-21D1-F8C0-6C0DA5CD7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5803" y="4529758"/>
            <a:ext cx="123825" cy="244306"/>
          </a:xfrm>
          <a:prstGeom prst="downArrow">
            <a:avLst>
              <a:gd name="adj1" fmla="val 50000"/>
              <a:gd name="adj2" fmla="val 44231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eaVert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50" name="AutoShape 15">
            <a:extLst>
              <a:ext uri="{FF2B5EF4-FFF2-40B4-BE49-F238E27FC236}">
                <a16:creationId xmlns:a16="http://schemas.microsoft.com/office/drawing/2014/main" id="{94322219-DF8A-4328-BD14-2D1987A403A8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8742249" y="5691754"/>
            <a:ext cx="275091" cy="171450"/>
          </a:xfrm>
          <a:prstGeom prst="rightArrow">
            <a:avLst>
              <a:gd name="adj1" fmla="val 50000"/>
              <a:gd name="adj2" fmla="val 5162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1" name="Rectangle 23">
            <a:extLst>
              <a:ext uri="{FF2B5EF4-FFF2-40B4-BE49-F238E27FC236}">
                <a16:creationId xmlns:a16="http://schemas.microsoft.com/office/drawing/2014/main" id="{5B57CBB9-4427-13A3-7A66-590923F69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574494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26">
            <a:extLst>
              <a:ext uri="{FF2B5EF4-FFF2-40B4-BE49-F238E27FC236}">
                <a16:creationId xmlns:a16="http://schemas.microsoft.com/office/drawing/2014/main" id="{A15D5A3C-0F57-21C1-69BB-E9D3BBFB04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574494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30">
            <a:extLst>
              <a:ext uri="{FF2B5EF4-FFF2-40B4-BE49-F238E27FC236}">
                <a16:creationId xmlns:a16="http://schemas.microsoft.com/office/drawing/2014/main" id="{37FA9E94-3C92-2D0A-5E83-B839D3255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574494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33">
            <a:extLst>
              <a:ext uri="{FF2B5EF4-FFF2-40B4-BE49-F238E27FC236}">
                <a16:creationId xmlns:a16="http://schemas.microsoft.com/office/drawing/2014/main" id="{E9502B6D-5F55-7FC8-625E-CA915BD6E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574494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36">
            <a:extLst>
              <a:ext uri="{FF2B5EF4-FFF2-40B4-BE49-F238E27FC236}">
                <a16:creationId xmlns:a16="http://schemas.microsoft.com/office/drawing/2014/main" id="{DC57860E-767A-592B-D156-D5A645045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574494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19BDA2D-201F-F670-AF4C-1ECAD20B1217}"/>
              </a:ext>
            </a:extLst>
          </p:cNvPr>
          <p:cNvSpPr txBox="1"/>
          <p:nvPr/>
        </p:nvSpPr>
        <p:spPr>
          <a:xfrm>
            <a:off x="5914122" y="388304"/>
            <a:ext cx="2936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</a:t>
            </a:r>
          </a:p>
        </p:txBody>
      </p:sp>
    </p:spTree>
    <p:extLst>
      <p:ext uri="{BB962C8B-B14F-4D97-AF65-F5344CB8AC3E}">
        <p14:creationId xmlns:p14="http://schemas.microsoft.com/office/powerpoint/2010/main" val="1864328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179B921-BE47-CE37-D3D9-CFDE5B74C7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9"/>
          <a:stretch/>
        </p:blipFill>
        <p:spPr>
          <a:xfrm flipH="1">
            <a:off x="-1" y="0"/>
            <a:ext cx="12192000" cy="68707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6C5354-FF23-90F4-47CD-95D39ED64602}"/>
              </a:ext>
            </a:extLst>
          </p:cNvPr>
          <p:cNvSpPr txBox="1"/>
          <p:nvPr/>
        </p:nvSpPr>
        <p:spPr>
          <a:xfrm>
            <a:off x="6302062" y="450760"/>
            <a:ext cx="4889679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sz="2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Microcontroller Unit (MCU)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IN" sz="20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sz="2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Light Sensors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IN" sz="20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sz="2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Stepper Motors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IN" sz="20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sz="2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Headlight Assemblies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IN" sz="20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sz="2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Matrix Lights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IN" sz="20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sz="2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Emergency Brake Sensor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IN" sz="20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sz="2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Speedometer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IN" sz="20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sz="2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Brake Light Flasher Unit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IN" sz="20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sz="2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Brake Lights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279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F996BB5-B9B5-CF1C-3905-B5D1A61FE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4D7C13-BC79-253A-688E-49C728ECC651}"/>
              </a:ext>
            </a:extLst>
          </p:cNvPr>
          <p:cNvSpPr txBox="1"/>
          <p:nvPr/>
        </p:nvSpPr>
        <p:spPr>
          <a:xfrm>
            <a:off x="6619740" y="410134"/>
            <a:ext cx="517730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endParaRPr lang="en-I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IN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Enhanced Nighttime Safety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IN" sz="2000" b="0" i="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IN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Minimized Glare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IN" sz="2000" b="0" i="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IN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Improved Road Curvature Adaptation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IN" sz="2000" b="0" i="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IN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Enhanced Rear-End Collision Prevention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IN" sz="2000" b="0" i="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IN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Differentiated Brake Light Response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IN" sz="2000" b="0" i="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IN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Seamless Integration with Existing Brake Lights</a:t>
            </a:r>
          </a:p>
          <a:p>
            <a:endParaRPr lang="en-I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266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F5A697-C04E-C9B9-306D-C50D986887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9"/>
          <a:stretch/>
        </p:blipFill>
        <p:spPr>
          <a:xfrm flipH="1">
            <a:off x="0" y="0"/>
            <a:ext cx="12192000" cy="6870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F1B100-6BA8-DB32-395E-7951589261E0}"/>
              </a:ext>
            </a:extLst>
          </p:cNvPr>
          <p:cNvSpPr txBox="1"/>
          <p:nvPr/>
        </p:nvSpPr>
        <p:spPr>
          <a:xfrm>
            <a:off x="5718219" y="1326523"/>
            <a:ext cx="6143223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 </a:t>
            </a:r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Dzulfiqar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Dwi Yanto et al “Design of Automatic Headlight Based on Road Contour and Other Headlight Light” Conference: 2020 2nd International Conference on Industrial Electrical and Electronics (ICIEE) October 2020. </a:t>
            </a:r>
          </a:p>
          <a:p>
            <a:pPr algn="just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Arpita K et al “Automated Headlight Intensity Control and Obstacle Alerting System”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ternational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Journal of Engineering Research &amp; Technology (IJERT) ISSN: 2278-0181 Published by, www.ijert.org NCESC - 2018 Conference Proceedings Special Issue – 2018. </a:t>
            </a:r>
          </a:p>
          <a:p>
            <a:pPr algn="just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Surej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Mouli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al “Investigating the Cognitive Response of Brake Lights in Initiating Braking Action Using EEG” IEEE TRANSACTIONS ON INTELLIGENT TRANSPORTATION SYSTEMS, VOL. 23, NO. 8, AUGUST 2022. </a:t>
            </a:r>
          </a:p>
          <a:p>
            <a:pPr algn="just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[4]Mohammad Sadegh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Sohrabi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“Effects of Flashing Brake Lights on Drivers’ Brake Reaction Time and Releasing Accelerator Gas Pedal Time” Health in Emergencies and Disasters Quarterly. 2019.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5AD7A-9B85-94F0-0236-1359F0BCBFC6}"/>
              </a:ext>
            </a:extLst>
          </p:cNvPr>
          <p:cNvSpPr txBox="1"/>
          <p:nvPr/>
        </p:nvSpPr>
        <p:spPr>
          <a:xfrm>
            <a:off x="5628067" y="370874"/>
            <a:ext cx="5331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631468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4C308B-CA36-2C16-86D7-0328B1E98F4E}"/>
              </a:ext>
            </a:extLst>
          </p:cNvPr>
          <p:cNvSpPr txBox="1"/>
          <p:nvPr/>
        </p:nvSpPr>
        <p:spPr>
          <a:xfrm>
            <a:off x="3559833" y="4942936"/>
            <a:ext cx="5273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THANK YOU…</a:t>
            </a:r>
            <a:endParaRPr lang="en-IN" sz="4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8C739D-FBD5-BE39-FB32-EDED4FD1B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FAA728-7774-104E-A906-BA5E6D5B040E}"/>
              </a:ext>
            </a:extLst>
          </p:cNvPr>
          <p:cNvSpPr txBox="1"/>
          <p:nvPr/>
        </p:nvSpPr>
        <p:spPr>
          <a:xfrm>
            <a:off x="5061394" y="3429000"/>
            <a:ext cx="5537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YOU…</a:t>
            </a:r>
          </a:p>
        </p:txBody>
      </p:sp>
    </p:spTree>
    <p:extLst>
      <p:ext uri="{BB962C8B-B14F-4D97-AF65-F5344CB8AC3E}">
        <p14:creationId xmlns:p14="http://schemas.microsoft.com/office/powerpoint/2010/main" val="2079079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179B921-BE47-CE37-D3D9-CFDE5B74C7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3"/>
          <a:stretch/>
        </p:blipFill>
        <p:spPr>
          <a:xfrm flipH="1">
            <a:off x="-1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04EB22-43E2-9D4E-A13D-F843301159BF}"/>
              </a:ext>
            </a:extLst>
          </p:cNvPr>
          <p:cNvSpPr txBox="1"/>
          <p:nvPr/>
        </p:nvSpPr>
        <p:spPr>
          <a:xfrm>
            <a:off x="4857226" y="813520"/>
            <a:ext cx="7029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Outline:</a:t>
            </a:r>
            <a:endParaRPr lang="en-IN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E91B7D-4B8E-657F-595E-C4E2FA84AEBF}"/>
              </a:ext>
            </a:extLst>
          </p:cNvPr>
          <p:cNvSpPr txBox="1"/>
          <p:nvPr/>
        </p:nvSpPr>
        <p:spPr>
          <a:xfrm>
            <a:off x="6095999" y="333137"/>
            <a:ext cx="4949371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  <a:p>
            <a:endParaRPr lang="en-I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</a:t>
            </a:r>
            <a:r>
              <a:rPr lang="en-IN" sz="2000" dirty="0"/>
              <a:t> </a:t>
            </a: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Survey</a:t>
            </a:r>
          </a:p>
          <a:p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Relevance </a:t>
            </a:r>
          </a:p>
          <a:p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</a:t>
            </a:r>
          </a:p>
          <a:p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849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66FA8D0-743F-3233-DBFC-F3C1AD5DA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03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F73283-7660-09B9-C206-A320CCAFE6F5}"/>
              </a:ext>
            </a:extLst>
          </p:cNvPr>
          <p:cNvSpPr txBox="1"/>
          <p:nvPr/>
        </p:nvSpPr>
        <p:spPr>
          <a:xfrm>
            <a:off x="6096000" y="261257"/>
            <a:ext cx="5660571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algn="just"/>
            <a:endParaRPr lang="en-I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24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an innovative adaptive headlight system to enhance nighttime driving safety and integrating emergency brake light flash for standardized signalling. Aimed at reducing accidents, improving communication, and promoting cost-effective integration in vehicles for overall road safety and driver comfort.</a:t>
            </a:r>
            <a:endParaRPr lang="en-IN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2877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822912-1EEF-5C39-5DC9-9EA20591699E}"/>
              </a:ext>
            </a:extLst>
          </p:cNvPr>
          <p:cNvSpPr txBox="1"/>
          <p:nvPr/>
        </p:nvSpPr>
        <p:spPr>
          <a:xfrm>
            <a:off x="6362163" y="257577"/>
            <a:ext cx="4919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.</a:t>
            </a:r>
            <a:r>
              <a: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</a:t>
            </a:r>
            <a:r>
              <a:rPr lang="en-IN" dirty="0"/>
              <a:t> </a:t>
            </a:r>
            <a:r>
              <a: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Survey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E2DAD1-65FB-21AE-C440-5B6522032B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3"/>
          <a:stretch/>
        </p:blipFill>
        <p:spPr>
          <a:xfrm flipH="1">
            <a:off x="-1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87A27A-F2D0-BFF6-38D8-E3BD60E59155}"/>
              </a:ext>
            </a:extLst>
          </p:cNvPr>
          <p:cNvSpPr txBox="1"/>
          <p:nvPr/>
        </p:nvSpPr>
        <p:spPr>
          <a:xfrm>
            <a:off x="5602310" y="1122471"/>
            <a:ext cx="6220495" cy="4613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GB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study uses the BH1750 module as the main component to detect other vehicles facing in front of it. 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GB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This study also used the MPU6050 module to assess road contours. 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GB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In laboratory testing, the MPU6050 module as an accelerometer, the BH1750 module as a lux meter, MG995 Servo Motor movement testing and overall tool testing is tested.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 Dzulfiqar Dwi Yanto[2020]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04814-1A5F-56F0-9293-77EB966500E8}"/>
              </a:ext>
            </a:extLst>
          </p:cNvPr>
          <p:cNvSpPr txBox="1"/>
          <p:nvPr/>
        </p:nvSpPr>
        <p:spPr>
          <a:xfrm>
            <a:off x="5602310" y="397636"/>
            <a:ext cx="4919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.</a:t>
            </a:r>
            <a:r>
              <a: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</a:t>
            </a:r>
            <a:r>
              <a:rPr lang="en-IN" dirty="0"/>
              <a:t> </a:t>
            </a:r>
            <a:r>
              <a: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Survey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918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C0B88E-E442-FD63-50D9-9A0E22722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03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C8F5DC-93E3-796E-D0A3-5970CE1E5B59}"/>
              </a:ext>
            </a:extLst>
          </p:cNvPr>
          <p:cNvSpPr txBox="1"/>
          <p:nvPr/>
        </p:nvSpPr>
        <p:spPr>
          <a:xfrm>
            <a:off x="5550794" y="1197734"/>
            <a:ext cx="6413679" cy="5444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paper is aimed to design and perform a smart vehicle headlights control system to adjust vehicle headlights automatically according to the surrounding lighting condition. </a:t>
            </a:r>
            <a:endParaRPr lang="en-GB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system device automatically switches the headlight to low beam when it senses a vehicle approaching from the opposite side using Light Dependent Resistor (LDR) sensor. 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Automatic headlight intensity beam is controlled by using     photo transistor and </a:t>
            </a:r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XBee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which is not efficient for measure the intensity of light. </a:t>
            </a:r>
          </a:p>
          <a:p>
            <a:pPr algn="just"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Arpita K [2018]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D0DBFA-EF91-43F8-EFFE-DB426D4F848D}"/>
              </a:ext>
            </a:extLst>
          </p:cNvPr>
          <p:cNvSpPr txBox="1"/>
          <p:nvPr/>
        </p:nvSpPr>
        <p:spPr>
          <a:xfrm>
            <a:off x="5705341" y="306378"/>
            <a:ext cx="4919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.</a:t>
            </a:r>
            <a:r>
              <a: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</a:t>
            </a:r>
            <a:r>
              <a:rPr lang="en-IN" dirty="0"/>
              <a:t> </a:t>
            </a:r>
            <a:r>
              <a: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Survey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662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852946-760C-0258-EEBC-91AC28E69F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3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2C4718-7AA3-FB84-E501-9CC3A9E75772}"/>
              </a:ext>
            </a:extLst>
          </p:cNvPr>
          <p:cNvSpPr txBox="1"/>
          <p:nvPr/>
        </p:nvSpPr>
        <p:spPr>
          <a:xfrm>
            <a:off x="5679583" y="1236372"/>
            <a:ext cx="605307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GB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article found by increasing the age of the driver, a significant decrease in brake reaction time is observed (11.58 </a:t>
            </a:r>
            <a:r>
              <a:rPr lang="en-GB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GB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</a:p>
          <a:p>
            <a:pPr marL="342900" indent="-342900" algn="just">
              <a:buAutoNum type="arabicPeriod"/>
            </a:pPr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en-GB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the flashing brake lights were used to decrease the driver’s brake reaction time and prevent the rear-end collisions. </a:t>
            </a:r>
          </a:p>
          <a:p>
            <a:pPr marL="342900" indent="-342900" algn="just">
              <a:buAutoNum type="arabicPeriod"/>
            </a:pPr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en-GB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using flashing brake lights with a frequency of 7 Hz, the brake reaction time decreased 323.42 </a:t>
            </a:r>
            <a:r>
              <a:rPr lang="en-GB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GB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AutoNum type="arabicPeriod"/>
            </a:pPr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Mohammd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Sadegh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Sohrabi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[2019]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2B8B90-DF68-0E09-1ECC-C548D0214AA4}"/>
              </a:ext>
            </a:extLst>
          </p:cNvPr>
          <p:cNvSpPr txBox="1"/>
          <p:nvPr/>
        </p:nvSpPr>
        <p:spPr>
          <a:xfrm>
            <a:off x="5859887" y="325799"/>
            <a:ext cx="4919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.</a:t>
            </a:r>
            <a:r>
              <a: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</a:t>
            </a:r>
            <a:r>
              <a:rPr lang="en-IN" dirty="0"/>
              <a:t> </a:t>
            </a:r>
            <a:r>
              <a: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Survey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319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3F13B3B-A3B7-4438-1B14-86C29CE22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1754E99-A33B-FC5E-44C0-FF71EEF21631}"/>
              </a:ext>
            </a:extLst>
          </p:cNvPr>
          <p:cNvSpPr txBox="1"/>
          <p:nvPr/>
        </p:nvSpPr>
        <p:spPr>
          <a:xfrm>
            <a:off x="5733143" y="212735"/>
            <a:ext cx="5979886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Relevance</a:t>
            </a:r>
          </a:p>
          <a:p>
            <a:pPr algn="just"/>
            <a:endParaRPr lang="en-I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GB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Traditional headlight systems contribute to nighttime driving accidents.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GB" sz="2000" b="0" i="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GB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Glaring high beams from oncoming vehicles are a common challenge for nighttime drivers.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GB" sz="2000" b="0" i="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GB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use of high beams on highways inconveniences opposite-direction traffic.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GB" sz="2000" b="0" i="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GB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Driver actions play a significant role in accidents.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GB" sz="2000" b="0" i="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GB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Closely observing brake lights helps drivers become aware of potential hazards.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GB" sz="2000" b="0" i="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GB" sz="2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Rear-end collisions often result from inattentiveness or delayed reactions.</a:t>
            </a:r>
          </a:p>
          <a:p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983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F04EB22-43E2-9D4E-A13D-F843301159BF}"/>
              </a:ext>
            </a:extLst>
          </p:cNvPr>
          <p:cNvSpPr txBox="1"/>
          <p:nvPr/>
        </p:nvSpPr>
        <p:spPr>
          <a:xfrm>
            <a:off x="4857226" y="813520"/>
            <a:ext cx="7029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Outline:</a:t>
            </a:r>
            <a:endParaRPr lang="en-IN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7A39D2-7F39-5707-435A-77DC6A15B9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3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F612BE-BC0C-3071-3777-040B7A3D4AFC}"/>
              </a:ext>
            </a:extLst>
          </p:cNvPr>
          <p:cNvSpPr txBox="1"/>
          <p:nvPr/>
        </p:nvSpPr>
        <p:spPr>
          <a:xfrm>
            <a:off x="6096000" y="473202"/>
            <a:ext cx="5065486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endParaRPr lang="en-I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Glare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Road Curvature </a:t>
            </a:r>
          </a:p>
          <a:p>
            <a:endParaRPr lang="en-US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AHS</a:t>
            </a:r>
            <a:r>
              <a:rPr lang="en-US" sz="2000" spc="-1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(Adaptive Headlight System)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103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igh vs Low beam converted">
            <a:extLst>
              <a:ext uri="{FF2B5EF4-FFF2-40B4-BE49-F238E27FC236}">
                <a16:creationId xmlns:a16="http://schemas.microsoft.com/office/drawing/2014/main" id="{C2F21339-F776-C203-1FC3-4027B9296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58E425D-1477-ECA8-7FA0-4CAD5D5C8431}"/>
              </a:ext>
            </a:extLst>
          </p:cNvPr>
          <p:cNvSpPr/>
          <p:nvPr/>
        </p:nvSpPr>
        <p:spPr>
          <a:xfrm>
            <a:off x="128788" y="6387921"/>
            <a:ext cx="2318198" cy="44913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8662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5E3D"/>
      </a:accent1>
      <a:accent2>
        <a:srgbClr val="9762AA"/>
      </a:accent2>
      <a:accent3>
        <a:srgbClr val="0A9CCD"/>
      </a:accent3>
      <a:accent4>
        <a:srgbClr val="FBAD4B"/>
      </a:accent4>
      <a:accent5>
        <a:srgbClr val="EA5A95"/>
      </a:accent5>
      <a:accent6>
        <a:srgbClr val="69AA43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</TotalTime>
  <Words>749</Words>
  <Application>Microsoft Office PowerPoint</Application>
  <PresentationFormat>Widescreen</PresentationFormat>
  <Paragraphs>187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Courier New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sandysanthiya1234@outlook.com</dc:creator>
  <cp:lastModifiedBy>SANKET 55</cp:lastModifiedBy>
  <cp:revision>45</cp:revision>
  <dcterms:created xsi:type="dcterms:W3CDTF">2021-08-25T08:51:20Z</dcterms:created>
  <dcterms:modified xsi:type="dcterms:W3CDTF">2023-11-07T02:50:46Z</dcterms:modified>
</cp:coreProperties>
</file>